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0" r:id="rId4"/>
    <p:sldId id="263" r:id="rId5"/>
    <p:sldId id="264" r:id="rId6"/>
    <p:sldId id="265" r:id="rId7"/>
    <p:sldId id="266" r:id="rId8"/>
    <p:sldId id="270" r:id="rId9"/>
    <p:sldId id="267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n.dulceva@uktp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hyperlink" Target="https://padlet.com/goersm/3n7scnvgz7cqfgqm" TargetMode="External"/><Relationship Id="rId5" Type="http://schemas.openxmlformats.org/officeDocument/2006/relationships/hyperlink" Target="https://dina.international/conference/digitaler-deutsch-russischer-online-au/conference/lobby/#/" TargetMode="Externa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hyperlink" Target="http://www.uktp.ru/media/sub/1835/documents/&#1055;&#1088;&#1086;&#1075;&#1088;&#1072;&#1084;&#1084;&#1072;_&#1088;&#1077;&#1072;&#1083;&#1080;&#1079;&#1072;&#1094;&#1080;&#1080;_&#1086;&#1085;&#1083;&#1072;&#1081;&#1085;-&#1087;&#1088;&#1086;&#1077;&#1082;&#1090;&#1072;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Cqzik8qZvWM" TargetMode="External"/><Relationship Id="rId3" Type="http://schemas.openxmlformats.org/officeDocument/2006/relationships/oleObject" Target="../embeddings/oleObject2.bin"/><Relationship Id="rId7" Type="http://schemas.openxmlformats.org/officeDocument/2006/relationships/hyperlink" Target="https://youtu.be/ilemikesSYE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hyperlink" Target="https://kahoot.com/" TargetMode="External"/><Relationship Id="rId5" Type="http://schemas.openxmlformats.org/officeDocument/2006/relationships/hyperlink" Target="https://youtu.be/RprwI24z4rQ" TargetMode="External"/><Relationship Id="rId4" Type="http://schemas.openxmlformats.org/officeDocument/2006/relationships/image" Target="../media/image1.emf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hyperlink" Target="http://www.uktp.ru/partition/49081/#accordion-23766" TargetMode="External"/><Relationship Id="rId5" Type="http://schemas.openxmlformats.org/officeDocument/2006/relationships/hyperlink" Target="https://dina.international/conference/digitaler-deutsch-russischer-online-au/conference/lobby/#/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.emf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1397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08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51520" y="188640"/>
          <a:ext cx="1008063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3" imgW="1437437" imgH="1791005" progId="">
                  <p:embed/>
                </p:oleObj>
              </mc:Choice>
              <mc:Fallback>
                <p:oleObj r:id="rId3" imgW="1437437" imgH="179100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88640"/>
                        <a:ext cx="1008063" cy="1255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F822F7C-2852-4296-8F7D-84E27EF65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78" y="2780928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Организация молодёжных обменов в формате онлайн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9BCD7C10-CB70-4D46-A0A4-0EDD28A01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7944" y="4878442"/>
            <a:ext cx="4640560" cy="1201688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Семинар в рамках деловой программы 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Регионального чемпионата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Молодые профессионалы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Ворлдскиллс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16.02.2022</a:t>
            </a:r>
          </a:p>
        </p:txBody>
      </p:sp>
      <p:graphicFrame>
        <p:nvGraphicFramePr>
          <p:cNvPr id="8" name="Таблица 3">
            <a:extLst>
              <a:ext uri="{FF2B5EF4-FFF2-40B4-BE49-F238E27FC236}">
                <a16:creationId xmlns:a16="http://schemas.microsoft.com/office/drawing/2014/main" id="{0A40F05D-917C-4D24-BB58-FA3F8FBC3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717823"/>
              </p:ext>
            </p:extLst>
          </p:nvPr>
        </p:nvGraphicFramePr>
        <p:xfrm>
          <a:off x="1249719" y="928094"/>
          <a:ext cx="7776913" cy="1076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913">
                  <a:extLst>
                    <a:ext uri="{9D8B030D-6E8A-4147-A177-3AD203B41FA5}">
                      <a16:colId xmlns:a16="http://schemas.microsoft.com/office/drawing/2014/main" val="2301260286"/>
                    </a:ext>
                  </a:extLst>
                </a:gridCol>
              </a:tblGrid>
              <a:tr h="107637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Государственное автономное профессиональное образовательное учреждение Свердловской области 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«Уральский колледж технологий и предпринимательства»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47874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01AC8-AAD2-439C-B00A-5206EB21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027BBE-8CF7-4069-AF4B-73004DE40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Если Вас заинтересовала данная тема приглашаем обсудить ее в очном формате.</a:t>
            </a:r>
          </a:p>
          <a:p>
            <a:r>
              <a:rPr lang="ru-RU" dirty="0"/>
              <a:t>Адрес: Екатеринбург, ул. Умельцев, д.5</a:t>
            </a:r>
          </a:p>
          <a:p>
            <a:r>
              <a:rPr lang="ru-RU" dirty="0"/>
              <a:t>ГАПОУ СО «Уральский колледж технологий и предпринимательства».</a:t>
            </a:r>
          </a:p>
          <a:p>
            <a:r>
              <a:rPr lang="ru-RU" dirty="0"/>
              <a:t>Ответственный: заместитель директора Федорович Наталья Викторовна.</a:t>
            </a:r>
          </a:p>
          <a:p>
            <a:r>
              <a:rPr lang="ru-RU" dirty="0"/>
              <a:t>Почта: </a:t>
            </a:r>
            <a:r>
              <a:rPr lang="en-US" dirty="0">
                <a:hlinkClick r:id="rId2"/>
              </a:rPr>
              <a:t>n.dulceva@uktp.ru</a:t>
            </a:r>
            <a:endParaRPr lang="ru-RU" dirty="0"/>
          </a:p>
          <a:p>
            <a:r>
              <a:rPr lang="ru-RU" dirty="0"/>
              <a:t>Тел. 8 343 256-96-24</a:t>
            </a:r>
          </a:p>
        </p:txBody>
      </p:sp>
    </p:spTree>
    <p:extLst>
      <p:ext uri="{BB962C8B-B14F-4D97-AF65-F5344CB8AC3E}">
        <p14:creationId xmlns:p14="http://schemas.microsoft.com/office/powerpoint/2010/main" val="56039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92B6CC7A-A54F-4333-9442-3D3402239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857317"/>
              </p:ext>
            </p:extLst>
          </p:nvPr>
        </p:nvGraphicFramePr>
        <p:xfrm>
          <a:off x="837446" y="109963"/>
          <a:ext cx="8215532" cy="720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532">
                  <a:extLst>
                    <a:ext uri="{9D8B030D-6E8A-4147-A177-3AD203B41FA5}">
                      <a16:colId xmlns:a16="http://schemas.microsoft.com/office/drawing/2014/main" val="2301260286"/>
                    </a:ext>
                  </a:extLst>
                </a:gridCol>
              </a:tblGrid>
              <a:tr h="7200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Государственное автономное профессиональное образовательное учреждение Свердловской области «Уральский колледж технологий и предпринимательства»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478744"/>
                  </a:ext>
                </a:extLst>
              </a:tr>
            </a:tbl>
          </a:graphicData>
        </a:graphic>
      </p:graphicFrame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F8E06058-7E80-4D7F-8E0D-1BBDDF57AD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202770"/>
              </p:ext>
            </p:extLst>
          </p:nvPr>
        </p:nvGraphicFramePr>
        <p:xfrm>
          <a:off x="251520" y="21512"/>
          <a:ext cx="720080" cy="896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r:id="rId3" imgW="1437437" imgH="1791005" progId="">
                  <p:embed/>
                </p:oleObj>
              </mc:Choice>
              <mc:Fallback>
                <p:oleObj r:id="rId3" imgW="1437437" imgH="1791005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1512"/>
                        <a:ext cx="720080" cy="8969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CA57F80-2DE2-4EC8-93C5-ED2EB3134FD8}"/>
              </a:ext>
            </a:extLst>
          </p:cNvPr>
          <p:cNvSpPr/>
          <p:nvPr/>
        </p:nvSpPr>
        <p:spPr>
          <a:xfrm>
            <a:off x="251520" y="1052736"/>
            <a:ext cx="6120680" cy="385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марте 2021 года педагоги колледжа приняли участие в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Российско-Германском семинаре «Организация молодежных обменов в формате онлайн», под руководством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Российского координационного бюро в области молодежного сотрудничества с ФРГ и  Фонда «Германо-Российский молодежный обмен». </a:t>
            </a:r>
          </a:p>
          <a:p>
            <a:pPr>
              <a:lnSpc>
                <a:spcPct val="10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состоялся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DINA.International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использованием других цифровых инструментов, таких как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Padlet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Jamboard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семинара совместно с нашим партнером из Германии Профессиональная школа города Нойштадт-на-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 разработали совместный онлайн-проект по обмену обучающимися.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07B00A-4B27-432E-B4B3-2091E43C7E9F}"/>
              </a:ext>
            </a:extLst>
          </p:cNvPr>
          <p:cNvPicPr/>
          <p:nvPr/>
        </p:nvPicPr>
        <p:blipFill rotWithShape="1">
          <a:blip r:embed="rId5"/>
          <a:srcRect l="53274" t="16249" r="23196" b="72349"/>
          <a:stretch/>
        </p:blipFill>
        <p:spPr bwMode="auto">
          <a:xfrm>
            <a:off x="6394899" y="1700808"/>
            <a:ext cx="2680778" cy="6477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23C61A-3643-446E-98CA-0FA6BAC677C6}"/>
              </a:ext>
            </a:extLst>
          </p:cNvPr>
          <p:cNvPicPr/>
          <p:nvPr/>
        </p:nvPicPr>
        <p:blipFill rotWithShape="1">
          <a:blip r:embed="rId5"/>
          <a:srcRect l="22929" t="16249" r="59382" b="72349"/>
          <a:stretch/>
        </p:blipFill>
        <p:spPr bwMode="auto">
          <a:xfrm>
            <a:off x="6850618" y="2276872"/>
            <a:ext cx="2016224" cy="5577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8A6E83-9950-4BD7-9A1F-E7B52224C6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500" t="15001" r="18500" b="71005"/>
          <a:stretch/>
        </p:blipFill>
        <p:spPr>
          <a:xfrm>
            <a:off x="55610" y="4907509"/>
            <a:ext cx="9015138" cy="1126421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402566F-01C2-403F-80C3-6746C9E6C6FC}"/>
              </a:ext>
            </a:extLst>
          </p:cNvPr>
          <p:cNvSpPr/>
          <p:nvPr/>
        </p:nvSpPr>
        <p:spPr>
          <a:xfrm>
            <a:off x="225876" y="6228650"/>
            <a:ext cx="8763618" cy="394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опыт подготовки и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28109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195228" y="3195228"/>
            <a:ext cx="6858000" cy="467543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-1"/>
            <a:ext cx="0" cy="6858000"/>
          </a:xfrm>
          <a:prstGeom prst="line">
            <a:avLst/>
          </a:prstGeom>
          <a:ln w="1397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67544" y="0"/>
            <a:ext cx="0" cy="6858000"/>
          </a:xfrm>
          <a:prstGeom prst="line">
            <a:avLst/>
          </a:prstGeom>
          <a:ln w="508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8924" y="238"/>
          <a:ext cx="1008063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r:id="rId3" imgW="1437437" imgH="1791005" progId="">
                  <p:embed/>
                </p:oleObj>
              </mc:Choice>
              <mc:Fallback>
                <p:oleObj r:id="rId3" imgW="1437437" imgH="1791005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924" y="238"/>
                        <a:ext cx="1008063" cy="1255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Таблица 3">
            <a:extLst>
              <a:ext uri="{FF2B5EF4-FFF2-40B4-BE49-F238E27FC236}">
                <a16:creationId xmlns:a16="http://schemas.microsoft.com/office/drawing/2014/main" id="{63F40B69-44E1-41C6-9855-7249BFAFF307}"/>
              </a:ext>
            </a:extLst>
          </p:cNvPr>
          <p:cNvGraphicFramePr>
            <a:graphicFrameLocks noGrp="1"/>
          </p:cNvGraphicFramePr>
          <p:nvPr/>
        </p:nvGraphicFramePr>
        <p:xfrm>
          <a:off x="1187624" y="0"/>
          <a:ext cx="777691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913">
                  <a:extLst>
                    <a:ext uri="{9D8B030D-6E8A-4147-A177-3AD203B41FA5}">
                      <a16:colId xmlns:a16="http://schemas.microsoft.com/office/drawing/2014/main" val="2301260286"/>
                    </a:ext>
                  </a:extLst>
                </a:gridCol>
              </a:tblGrid>
              <a:tr h="79208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Государственное автономное профессиональное образовательное учреждение Свердловской области 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«Уральский колледж технологий и предпринимательства»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478744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259CEA5-D698-4191-986C-45D2D094CCB2}"/>
              </a:ext>
            </a:extLst>
          </p:cNvPr>
          <p:cNvSpPr/>
          <p:nvPr/>
        </p:nvSpPr>
        <p:spPr>
          <a:xfrm>
            <a:off x="611560" y="890975"/>
            <a:ext cx="853243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</a:t>
            </a:r>
            <a:r>
              <a:rPr lang="ru-RU" sz="1600" dirty="0"/>
              <a:t>Стороны обмена: Россия, г. Екатеринбург, ГАПОУ СО «УКТП» и Германия, г. Нойштадт-на-</a:t>
            </a:r>
            <a:r>
              <a:rPr lang="ru-RU" sz="1600" dirty="0" err="1"/>
              <a:t>Айше</a:t>
            </a:r>
            <a:r>
              <a:rPr lang="ru-RU" sz="1600" dirty="0"/>
              <a:t>, Профессиональная школа. Ресурс: платформа DINA INTERNATIONAL</a:t>
            </a:r>
            <a:r>
              <a:rPr lang="ru-RU" dirty="0"/>
              <a:t> </a:t>
            </a:r>
            <a:r>
              <a:rPr lang="ru-RU" sz="1000" dirty="0"/>
              <a:t>(</a:t>
            </a:r>
            <a:r>
              <a:rPr lang="ru-RU" sz="1000" dirty="0">
                <a:hlinkClick r:id="rId5"/>
              </a:rPr>
              <a:t>https://dina.international/con...</a:t>
            </a:r>
            <a:r>
              <a:rPr lang="ru-RU" sz="1000" dirty="0"/>
              <a:t>)</a:t>
            </a:r>
            <a:r>
              <a:rPr lang="ru-RU" dirty="0"/>
              <a:t>. </a:t>
            </a:r>
            <a:r>
              <a:rPr lang="ru-RU" sz="1600" dirty="0"/>
              <a:t>В проекте с российской стороны приняли участие студенты по специальности «Техническое обслуживание автомобилей», с германской стороны обучающиеся по профессии "Мехатроника". В начале проекта обучающиеся создали свои профили на PADLETT </a:t>
            </a:r>
            <a:r>
              <a:rPr lang="ru-RU" sz="1000" dirty="0"/>
              <a:t>(</a:t>
            </a:r>
            <a:r>
              <a:rPr lang="ru-RU" sz="1000" dirty="0">
                <a:hlinkClick r:id="rId6"/>
              </a:rPr>
              <a:t>https://padlet.com/goersm/3n7s...</a:t>
            </a:r>
            <a:r>
              <a:rPr lang="ru-RU" sz="1000" dirty="0"/>
              <a:t>)</a:t>
            </a:r>
            <a:r>
              <a:rPr lang="ru-RU" dirty="0"/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4EE050-73E9-4A7B-9731-729E761C0A5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400" b="656"/>
          <a:stretch/>
        </p:blipFill>
        <p:spPr>
          <a:xfrm>
            <a:off x="27618" y="2532499"/>
            <a:ext cx="9144000" cy="462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4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92B6CC7A-A54F-4333-9442-3D3402239C8C}"/>
              </a:ext>
            </a:extLst>
          </p:cNvPr>
          <p:cNvGraphicFramePr>
            <a:graphicFrameLocks noGrp="1"/>
          </p:cNvGraphicFramePr>
          <p:nvPr/>
        </p:nvGraphicFramePr>
        <p:xfrm>
          <a:off x="837446" y="109963"/>
          <a:ext cx="8215532" cy="720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532">
                  <a:extLst>
                    <a:ext uri="{9D8B030D-6E8A-4147-A177-3AD203B41FA5}">
                      <a16:colId xmlns:a16="http://schemas.microsoft.com/office/drawing/2014/main" val="2301260286"/>
                    </a:ext>
                  </a:extLst>
                </a:gridCol>
              </a:tblGrid>
              <a:tr h="7200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Государственное автономное профессиональное образовательное учреждение Свердловской области «Уральский колледж технологий и предпринимательства»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478744"/>
                  </a:ext>
                </a:extLst>
              </a:tr>
            </a:tbl>
          </a:graphicData>
        </a:graphic>
      </p:graphicFrame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F8E06058-7E80-4D7F-8E0D-1BBDDF57AD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520" y="21512"/>
          <a:ext cx="720080" cy="896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r:id="rId3" imgW="1437437" imgH="1791005" progId="">
                  <p:embed/>
                </p:oleObj>
              </mc:Choice>
              <mc:Fallback>
                <p:oleObj r:id="rId3" imgW="1437437" imgH="1791005" progId="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F8E06058-7E80-4D7F-8E0D-1BBDDF57AD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1512"/>
                        <a:ext cx="720080" cy="8969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CA57F80-2DE2-4EC8-93C5-ED2EB3134FD8}"/>
              </a:ext>
            </a:extLst>
          </p:cNvPr>
          <p:cNvSpPr/>
          <p:nvPr/>
        </p:nvSpPr>
        <p:spPr>
          <a:xfrm>
            <a:off x="1321778" y="640106"/>
            <a:ext cx="6984776" cy="364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реализации онлайн проекта по взаимообмену студентами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D4D2D83-736B-4561-92A7-0ACDE7271F31}"/>
              </a:ext>
            </a:extLst>
          </p:cNvPr>
          <p:cNvSpPr/>
          <p:nvPr/>
        </p:nvSpPr>
        <p:spPr>
          <a:xfrm>
            <a:off x="539552" y="5581137"/>
            <a:ext cx="3528392" cy="655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Разработанный заранее словарик помог давать простейшие ответы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0633B68-0957-4884-9624-CC739C0C6B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375" t="22001" r="25587" b="44400"/>
          <a:stretch/>
        </p:blipFill>
        <p:spPr>
          <a:xfrm>
            <a:off x="4644008" y="5019845"/>
            <a:ext cx="4392488" cy="17281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853919-88B2-411F-9274-38C95FEF27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072" t="14129" r="17929" b="9644"/>
          <a:stretch/>
        </p:blipFill>
        <p:spPr>
          <a:xfrm>
            <a:off x="107504" y="976544"/>
            <a:ext cx="7628883" cy="404330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5D4CD09-5E61-4A80-8F41-FB7E5750910D}"/>
              </a:ext>
            </a:extLst>
          </p:cNvPr>
          <p:cNvSpPr/>
          <p:nvPr/>
        </p:nvSpPr>
        <p:spPr>
          <a:xfrm>
            <a:off x="7736387" y="2011236"/>
            <a:ext cx="13001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hlinkClick r:id="rId7"/>
              </a:rPr>
              <a:t>Ссылка:  </a:t>
            </a:r>
            <a:r>
              <a:rPr lang="en-US" sz="1000" dirty="0">
                <a:hlinkClick r:id="rId7"/>
              </a:rPr>
              <a:t>http://www.uktp.ru/media/sub/1835/documents/</a:t>
            </a:r>
            <a:r>
              <a:rPr lang="ru-RU" sz="1000" dirty="0" err="1">
                <a:hlinkClick r:id="rId7"/>
              </a:rPr>
              <a:t>Программа_реализации_онлайн</a:t>
            </a:r>
            <a:r>
              <a:rPr lang="ru-RU" sz="1000" dirty="0">
                <a:hlinkClick r:id="rId7"/>
              </a:rPr>
              <a:t>-проекта</a:t>
            </a:r>
            <a:r>
              <a:rPr lang="en-US" sz="1000" dirty="0">
                <a:hlinkClick r:id="rId7"/>
              </a:rPr>
              <a:t>.pdf</a:t>
            </a:r>
            <a:r>
              <a:rPr lang="ru-RU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539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92B6CC7A-A54F-4333-9442-3D3402239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094238"/>
              </p:ext>
            </p:extLst>
          </p:nvPr>
        </p:nvGraphicFramePr>
        <p:xfrm>
          <a:off x="824622" y="66711"/>
          <a:ext cx="8215532" cy="720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532">
                  <a:extLst>
                    <a:ext uri="{9D8B030D-6E8A-4147-A177-3AD203B41FA5}">
                      <a16:colId xmlns:a16="http://schemas.microsoft.com/office/drawing/2014/main" val="2301260286"/>
                    </a:ext>
                  </a:extLst>
                </a:gridCol>
              </a:tblGrid>
              <a:tr h="7200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Государственное автономное профессиональное образовательное учреждение Свердловской области «Уральский колледж технологий и предпринимательства»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478744"/>
                  </a:ext>
                </a:extLst>
              </a:tr>
            </a:tbl>
          </a:graphicData>
        </a:graphic>
      </p:graphicFrame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F8E06058-7E80-4D7F-8E0D-1BBDDF57AD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520" y="21512"/>
          <a:ext cx="720080" cy="896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r:id="rId3" imgW="1437437" imgH="1791005" progId="">
                  <p:embed/>
                </p:oleObj>
              </mc:Choice>
              <mc:Fallback>
                <p:oleObj r:id="rId3" imgW="1437437" imgH="1791005" progId="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F8E06058-7E80-4D7F-8E0D-1BBDDF57AD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1512"/>
                        <a:ext cx="720080" cy="8969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402566F-01C2-403F-80C3-6746C9E6C6FC}"/>
              </a:ext>
            </a:extLst>
          </p:cNvPr>
          <p:cNvSpPr/>
          <p:nvPr/>
        </p:nvSpPr>
        <p:spPr>
          <a:xfrm>
            <a:off x="0" y="786792"/>
            <a:ext cx="5292080" cy="1626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знакомства и выстраивания коммуникаций обучающимися были подготовлены коммуникативные игры:</a:t>
            </a:r>
          </a:p>
          <a:p>
            <a:pPr marL="342900" indent="-342900" algn="ctr">
              <a:lnSpc>
                <a:spcPct val="105000"/>
              </a:lnSpc>
              <a:buAutoNum type="arabicPeriod"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«Пост-это» </a:t>
            </a:r>
          </a:p>
          <a:p>
            <a:pPr marL="342900" indent="-342900" algn="ctr">
              <a:lnSpc>
                <a:spcPct val="105000"/>
              </a:lnSpc>
              <a:buAutoNum type="arabicPeriod"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скороговорки на языке партнера</a:t>
            </a:r>
          </a:p>
          <a:p>
            <a:pPr marL="342900" indent="-342900" algn="ctr">
              <a:lnSpc>
                <a:spcPct val="105000"/>
              </a:lnSpc>
              <a:buAutoNum type="arabicPeriod"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с вопросами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5B0C8B-3F17-4E31-924F-124C619301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163" t="22000" r="42913" b="40901"/>
          <a:stretch/>
        </p:blipFill>
        <p:spPr>
          <a:xfrm>
            <a:off x="6228184" y="2630483"/>
            <a:ext cx="2736304" cy="19082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B8FD55-A708-4E14-B516-B65F91B66F1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163" t="22000" r="27951" b="28171"/>
          <a:stretch/>
        </p:blipFill>
        <p:spPr>
          <a:xfrm>
            <a:off x="146470" y="2348887"/>
            <a:ext cx="4104456" cy="256294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DAABD3-ACBF-4117-A5EB-8098E11C938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889" t="16400" r="27950" b="6601"/>
          <a:stretch/>
        </p:blipFill>
        <p:spPr>
          <a:xfrm>
            <a:off x="5392410" y="786792"/>
            <a:ext cx="3672408" cy="39604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E3D5E9-2DF4-41AA-BD88-C6AA1690019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100" t="26200" r="28738" b="43000"/>
          <a:stretch/>
        </p:blipFill>
        <p:spPr>
          <a:xfrm>
            <a:off x="5085096" y="4883947"/>
            <a:ext cx="3672408" cy="1584176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B67AF5C-080B-4059-B8E8-5D3D827897E9}"/>
              </a:ext>
            </a:extLst>
          </p:cNvPr>
          <p:cNvSpPr/>
          <p:nvPr/>
        </p:nvSpPr>
        <p:spPr>
          <a:xfrm>
            <a:off x="48172" y="4911831"/>
            <a:ext cx="47607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C00000"/>
                </a:solidFill>
              </a:rPr>
              <a:t>В первый день онлайн-проекта обучающиеся знакомились друг с другом посредством игровых заданий, трансляции видеороликов об образовательных учреждениях и о себе. Выражали свои эмоции смайликами.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EECB041-798A-4B64-AF90-04819BD23DEF}"/>
              </a:ext>
            </a:extLst>
          </p:cNvPr>
          <p:cNvSpPr/>
          <p:nvPr/>
        </p:nvSpPr>
        <p:spPr>
          <a:xfrm>
            <a:off x="1071111" y="61776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Затем создали совместный чат, в котором общались уже неформально.</a:t>
            </a:r>
          </a:p>
        </p:txBody>
      </p:sp>
    </p:spTree>
    <p:extLst>
      <p:ext uri="{BB962C8B-B14F-4D97-AF65-F5344CB8AC3E}">
        <p14:creationId xmlns:p14="http://schemas.microsoft.com/office/powerpoint/2010/main" val="284785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92B6CC7A-A54F-4333-9442-3D3402239C8C}"/>
              </a:ext>
            </a:extLst>
          </p:cNvPr>
          <p:cNvGraphicFramePr>
            <a:graphicFrameLocks noGrp="1"/>
          </p:cNvGraphicFramePr>
          <p:nvPr/>
        </p:nvGraphicFramePr>
        <p:xfrm>
          <a:off x="837446" y="109963"/>
          <a:ext cx="8215532" cy="720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532">
                  <a:extLst>
                    <a:ext uri="{9D8B030D-6E8A-4147-A177-3AD203B41FA5}">
                      <a16:colId xmlns:a16="http://schemas.microsoft.com/office/drawing/2014/main" val="2301260286"/>
                    </a:ext>
                  </a:extLst>
                </a:gridCol>
              </a:tblGrid>
              <a:tr h="7200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Государственное автономное профессиональное образовательное учреждение Свердловской области «Уральский колледж технологий и предпринимательства»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478744"/>
                  </a:ext>
                </a:extLst>
              </a:tr>
            </a:tbl>
          </a:graphicData>
        </a:graphic>
      </p:graphicFrame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F8E06058-7E80-4D7F-8E0D-1BBDDF57AD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520" y="21512"/>
          <a:ext cx="720080" cy="896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r:id="rId3" imgW="1437437" imgH="1791005" progId="">
                  <p:embed/>
                </p:oleObj>
              </mc:Choice>
              <mc:Fallback>
                <p:oleObj r:id="rId3" imgW="1437437" imgH="1791005" progId="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F8E06058-7E80-4D7F-8E0D-1BBDDF57AD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1512"/>
                        <a:ext cx="720080" cy="8969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402566F-01C2-403F-80C3-6746C9E6C6FC}"/>
              </a:ext>
            </a:extLst>
          </p:cNvPr>
          <p:cNvSpPr/>
          <p:nvPr/>
        </p:nvSpPr>
        <p:spPr>
          <a:xfrm>
            <a:off x="971600" y="730606"/>
            <a:ext cx="8132947" cy="1114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ru-RU" sz="1600" i="1" dirty="0">
                <a:solidFill>
                  <a:srgbClr val="C00000"/>
                </a:solidFill>
              </a:rPr>
              <a:t>Во второй день совместные российско-германские группы 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виртуальных комнатах</a:t>
            </a:r>
            <a:r>
              <a:rPr lang="ru-RU" sz="1600" i="1" dirty="0">
                <a:solidFill>
                  <a:srgbClr val="C00000"/>
                </a:solidFill>
              </a:rPr>
              <a:t> выполняли задание по установке противотуманных фар: подбирали оборудование, чертили электросхему, рассчитывали стоимость материалов и работ и т.д. 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оказывали переводчик на платформе </a:t>
            </a:r>
            <a:r>
              <a:rPr lang="ru-RU" sz="1600" dirty="0"/>
              <a:t>DINA INTERNATIONAL</a:t>
            </a:r>
            <a:endParaRPr lang="ru-RU" sz="1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D1D006-5584-4F49-8EFE-97F44A3517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288" t="15001" r="18500" b="19200"/>
          <a:stretch/>
        </p:blipFill>
        <p:spPr>
          <a:xfrm>
            <a:off x="71009" y="1969428"/>
            <a:ext cx="5365087" cy="47097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F5E6CF-E7F2-497D-A201-6BC5D4421F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825" t="19209" r="35825" b="10800"/>
          <a:stretch/>
        </p:blipFill>
        <p:spPr>
          <a:xfrm>
            <a:off x="5525578" y="1845270"/>
            <a:ext cx="3576998" cy="496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60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92B6CC7A-A54F-4333-9442-3D3402239C8C}"/>
              </a:ext>
            </a:extLst>
          </p:cNvPr>
          <p:cNvGraphicFramePr>
            <a:graphicFrameLocks noGrp="1"/>
          </p:cNvGraphicFramePr>
          <p:nvPr/>
        </p:nvGraphicFramePr>
        <p:xfrm>
          <a:off x="837446" y="109963"/>
          <a:ext cx="8215532" cy="720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532">
                  <a:extLst>
                    <a:ext uri="{9D8B030D-6E8A-4147-A177-3AD203B41FA5}">
                      <a16:colId xmlns:a16="http://schemas.microsoft.com/office/drawing/2014/main" val="2301260286"/>
                    </a:ext>
                  </a:extLst>
                </a:gridCol>
              </a:tblGrid>
              <a:tr h="7200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Государственное автономное профессиональное образовательное учреждение Свердловской области «Уральский колледж технологий и предпринимательства»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478744"/>
                  </a:ext>
                </a:extLst>
              </a:tr>
            </a:tbl>
          </a:graphicData>
        </a:graphic>
      </p:graphicFrame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F8E06058-7E80-4D7F-8E0D-1BBDDF57AD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520" y="21512"/>
          <a:ext cx="720080" cy="896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r:id="rId3" imgW="1437437" imgH="1791005" progId="">
                  <p:embed/>
                </p:oleObj>
              </mc:Choice>
              <mc:Fallback>
                <p:oleObj r:id="rId3" imgW="1437437" imgH="1791005" progId="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F8E06058-7E80-4D7F-8E0D-1BBDDF57AD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1512"/>
                        <a:ext cx="720080" cy="8969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402566F-01C2-403F-80C3-6746C9E6C6FC}"/>
              </a:ext>
            </a:extLst>
          </p:cNvPr>
          <p:cNvSpPr/>
          <p:nvPr/>
        </p:nvSpPr>
        <p:spPr>
          <a:xfrm>
            <a:off x="1144230" y="764704"/>
            <a:ext cx="7748250" cy="592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день проходил в режиме офлайн: команды собирали действующий стенд «Электрооборудование автомобиля», комментируя свою работу и записывая видео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B67AF5C-080B-4059-B8E8-5D3D827897E9}"/>
              </a:ext>
            </a:extLst>
          </p:cNvPr>
          <p:cNvSpPr/>
          <p:nvPr/>
        </p:nvSpPr>
        <p:spPr>
          <a:xfrm>
            <a:off x="282093" y="1473691"/>
            <a:ext cx="8610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Видеоролики обучающиеся представляли в четвертый день проекта. Стороны задавали вопросы, комментировали работу друг друга.</a:t>
            </a:r>
          </a:p>
          <a:p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В завершение проекта обучающиеся представили системы обучения своих стран.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379591-32DB-49F4-AEF6-27BBF232A3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500" t="15000" r="18500" b="10800"/>
          <a:stretch/>
        </p:blipFill>
        <p:spPr>
          <a:xfrm>
            <a:off x="0" y="2435441"/>
            <a:ext cx="9144000" cy="426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8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92B6CC7A-A54F-4333-9442-3D3402239C8C}"/>
              </a:ext>
            </a:extLst>
          </p:cNvPr>
          <p:cNvGraphicFramePr>
            <a:graphicFrameLocks noGrp="1"/>
          </p:cNvGraphicFramePr>
          <p:nvPr/>
        </p:nvGraphicFramePr>
        <p:xfrm>
          <a:off x="824622" y="66711"/>
          <a:ext cx="8215532" cy="720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532">
                  <a:extLst>
                    <a:ext uri="{9D8B030D-6E8A-4147-A177-3AD203B41FA5}">
                      <a16:colId xmlns:a16="http://schemas.microsoft.com/office/drawing/2014/main" val="2301260286"/>
                    </a:ext>
                  </a:extLst>
                </a:gridCol>
              </a:tblGrid>
              <a:tr h="7200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Государственное автономное профессиональное образовательное учреждение Свердловской области «Уральский колледж технологий и предпринимательства»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478744"/>
                  </a:ext>
                </a:extLst>
              </a:tr>
            </a:tbl>
          </a:graphicData>
        </a:graphic>
      </p:graphicFrame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F8E06058-7E80-4D7F-8E0D-1BBDDF57AD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520" y="21512"/>
          <a:ext cx="720080" cy="896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r:id="rId3" imgW="1437437" imgH="1791005" progId="">
                  <p:embed/>
                </p:oleObj>
              </mc:Choice>
              <mc:Fallback>
                <p:oleObj r:id="rId3" imgW="1437437" imgH="1791005" progId="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F8E06058-7E80-4D7F-8E0D-1BBDDF57AD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1512"/>
                        <a:ext cx="720080" cy="8969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E9C3AE6-05DB-461B-BEED-E4D27F0FC131}"/>
              </a:ext>
            </a:extLst>
          </p:cNvPr>
          <p:cNvSpPr/>
          <p:nvPr/>
        </p:nvSpPr>
        <p:spPr>
          <a:xfrm>
            <a:off x="251520" y="963693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11 ноября 2021 года состоялась очередная онлайн-встреча между студентами колледжа и обучающимися Профессиональной школы г. Нойштадт-на-</a:t>
            </a:r>
            <a:r>
              <a:rPr lang="ru-RU" dirty="0" err="1"/>
              <a:t>Айше</a:t>
            </a:r>
            <a:r>
              <a:rPr lang="ru-RU" dirty="0"/>
              <a:t>. В этот день обе стороны представили видеоролики о своем городе, о предприятиях-местах прохождения практики </a:t>
            </a:r>
            <a:r>
              <a:rPr lang="ru-RU" dirty="0">
                <a:hlinkClick r:id="rId5"/>
              </a:rPr>
              <a:t>https://youtu.be/RprwI24z4rQ</a:t>
            </a:r>
            <a:r>
              <a:rPr lang="ru-RU" dirty="0"/>
              <a:t> . Немецкие учащиеся провели работу по измерению давления "Сжатия" на автомобиле, а студенты колледжа показали работу по балансировке колес. В целях объединения обучающиеся сыграли в коммуникативную игру на ресурсе </a:t>
            </a:r>
            <a:r>
              <a:rPr lang="ru-RU" dirty="0">
                <a:hlinkClick r:id="rId6"/>
              </a:rPr>
              <a:t>https://kahoot.com/</a:t>
            </a:r>
            <a:r>
              <a:rPr lang="ru-RU" dirty="0"/>
              <a:t>, что очень понравилось. В конце дня российские студенты представили видеоролик экскурсии в музей автомобильной техники в г. Пышма </a:t>
            </a:r>
            <a:r>
              <a:rPr lang="ru-RU" dirty="0">
                <a:hlinkClick r:id="rId7"/>
              </a:rPr>
              <a:t>https://youtu.be/ilemikesSYE</a:t>
            </a:r>
            <a:r>
              <a:rPr lang="ru-RU" dirty="0"/>
              <a:t> и праздник блинов в общежитии колледжа. Встреча прошла очень насыщенно, весело и интересно!.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5730C25-BBED-41A7-A651-5287FAB84530}"/>
              </a:ext>
            </a:extLst>
          </p:cNvPr>
          <p:cNvSpPr/>
          <p:nvPr/>
        </p:nvSpPr>
        <p:spPr>
          <a:xfrm>
            <a:off x="216007" y="4002916"/>
            <a:ext cx="3347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Ссылка на видеоролик по выполнению практической работы: </a:t>
            </a:r>
            <a:r>
              <a:rPr lang="en-US" dirty="0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https://youtu.be/Cqzik8qZvWM</a:t>
            </a:r>
            <a:r>
              <a:rPr lang="ru-RU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3A0B34-47CA-4C59-96F6-B35AD9132C0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6375" t="9401" r="2362" b="13600"/>
          <a:stretch/>
        </p:blipFill>
        <p:spPr>
          <a:xfrm>
            <a:off x="3995936" y="3826015"/>
            <a:ext cx="4932057" cy="29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81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92B6CC7A-A54F-4333-9442-3D3402239C8C}"/>
              </a:ext>
            </a:extLst>
          </p:cNvPr>
          <p:cNvGraphicFramePr>
            <a:graphicFrameLocks noGrp="1"/>
          </p:cNvGraphicFramePr>
          <p:nvPr/>
        </p:nvGraphicFramePr>
        <p:xfrm>
          <a:off x="824622" y="66711"/>
          <a:ext cx="8215532" cy="720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532">
                  <a:extLst>
                    <a:ext uri="{9D8B030D-6E8A-4147-A177-3AD203B41FA5}">
                      <a16:colId xmlns:a16="http://schemas.microsoft.com/office/drawing/2014/main" val="2301260286"/>
                    </a:ext>
                  </a:extLst>
                </a:gridCol>
              </a:tblGrid>
              <a:tr h="7200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Государственное автономное профессиональное образовательное учреждение Свердловской области «Уральский колледж технологий и предпринимательства»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478744"/>
                  </a:ext>
                </a:extLst>
              </a:tr>
            </a:tbl>
          </a:graphicData>
        </a:graphic>
      </p:graphicFrame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F8E06058-7E80-4D7F-8E0D-1BBDDF57AD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520" y="21512"/>
          <a:ext cx="720080" cy="896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r:id="rId3" imgW="1437437" imgH="1791005" progId="">
                  <p:embed/>
                </p:oleObj>
              </mc:Choice>
              <mc:Fallback>
                <p:oleObj r:id="rId3" imgW="1437437" imgH="1791005" progId="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F8E06058-7E80-4D7F-8E0D-1BBDDF57AD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1512"/>
                        <a:ext cx="720080" cy="8969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754894-53F8-4051-83B9-74A0B070BE92}"/>
              </a:ext>
            </a:extLst>
          </p:cNvPr>
          <p:cNvSpPr/>
          <p:nvPr/>
        </p:nvSpPr>
        <p:spPr>
          <a:xfrm>
            <a:off x="0" y="692696"/>
            <a:ext cx="55081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Результаты проекта: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Обучающиеся двух стран познакомились друг с другом, начали общение в общем чате;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 культурой двух стран, традициями, привычками;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Профессиональная составляющая: знакомство с технологиями ремонта разных автомобильных систем и агрегатов.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на страничку проекта на платформе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Dina International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https://dina.international/conference/digitaler-deutsch-russischer-online-au/conference/lobby/#/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на проект на сайте колледжа: </a:t>
            </a:r>
            <a:r>
              <a:rPr lang="ru-RU" sz="1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http://www.uktp.ru/partition/49081/#accordion-23766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C3FE7B-0D0C-460F-B3C4-4A421042DEE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825" t="13601" r="34250" b="18492"/>
          <a:stretch/>
        </p:blipFill>
        <p:spPr>
          <a:xfrm>
            <a:off x="163606" y="3732939"/>
            <a:ext cx="2543055" cy="310854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FA0A3EC-11B3-4D32-8A73-FFE359BED32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0" t="9173" r="72148" b="4182"/>
          <a:stretch/>
        </p:blipFill>
        <p:spPr>
          <a:xfrm>
            <a:off x="5652120" y="703793"/>
            <a:ext cx="1944216" cy="43860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96D292-40FC-4FDF-A04E-7AAC41CCB21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4693" r="72050" b="4480"/>
          <a:stretch/>
        </p:blipFill>
        <p:spPr>
          <a:xfrm>
            <a:off x="7127776" y="2260262"/>
            <a:ext cx="2016224" cy="459773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C4302DB-DA21-4AED-A692-796597B060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399" y="3565890"/>
            <a:ext cx="2281471" cy="322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759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775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Тема Office</vt:lpstr>
      <vt:lpstr>Организация молодёжных обменов в формате онлайн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24</cp:revision>
  <dcterms:modified xsi:type="dcterms:W3CDTF">2022-02-14T08:35:27Z</dcterms:modified>
</cp:coreProperties>
</file>